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1"/>
  </p:notesMasterIdLst>
  <p:handoutMasterIdLst>
    <p:handoutMasterId r:id="rId42"/>
  </p:handoutMasterIdLst>
  <p:sldIdLst>
    <p:sldId id="321" r:id="rId2"/>
    <p:sldId id="319" r:id="rId3"/>
    <p:sldId id="257" r:id="rId4"/>
    <p:sldId id="307" r:id="rId5"/>
    <p:sldId id="344" r:id="rId6"/>
    <p:sldId id="298" r:id="rId7"/>
    <p:sldId id="299" r:id="rId8"/>
    <p:sldId id="309" r:id="rId9"/>
    <p:sldId id="329" r:id="rId10"/>
    <p:sldId id="262" r:id="rId11"/>
    <p:sldId id="261" r:id="rId12"/>
    <p:sldId id="285" r:id="rId13"/>
    <p:sldId id="336" r:id="rId14"/>
    <p:sldId id="264" r:id="rId15"/>
    <p:sldId id="337" r:id="rId16"/>
    <p:sldId id="304" r:id="rId17"/>
    <p:sldId id="339" r:id="rId18"/>
    <p:sldId id="330" r:id="rId19"/>
    <p:sldId id="328" r:id="rId20"/>
    <p:sldId id="325" r:id="rId21"/>
    <p:sldId id="326" r:id="rId22"/>
    <p:sldId id="340" r:id="rId23"/>
    <p:sldId id="324" r:id="rId24"/>
    <p:sldId id="323" r:id="rId25"/>
    <p:sldId id="297" r:id="rId26"/>
    <p:sldId id="259" r:id="rId27"/>
    <p:sldId id="293" r:id="rId28"/>
    <p:sldId id="286" r:id="rId29"/>
    <p:sldId id="332" r:id="rId30"/>
    <p:sldId id="333" r:id="rId31"/>
    <p:sldId id="277" r:id="rId32"/>
    <p:sldId id="317" r:id="rId33"/>
    <p:sldId id="334" r:id="rId34"/>
    <p:sldId id="269" r:id="rId35"/>
    <p:sldId id="272" r:id="rId36"/>
    <p:sldId id="341" r:id="rId37"/>
    <p:sldId id="301" r:id="rId38"/>
    <p:sldId id="345" r:id="rId39"/>
    <p:sldId id="343" r:id="rId40"/>
  </p:sldIdLst>
  <p:sldSz cx="12192000" cy="6858000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71"/>
    <a:srgbClr val="DE68FF"/>
    <a:srgbClr val="FF9786"/>
    <a:srgbClr val="D3000F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6482" autoAdjust="0"/>
  </p:normalViewPr>
  <p:slideViewPr>
    <p:cSldViewPr snapToGrid="0">
      <p:cViewPr varScale="1">
        <p:scale>
          <a:sx n="98" d="100"/>
          <a:sy n="98" d="100"/>
        </p:scale>
        <p:origin x="10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AI winter --- logic (exceptions,</a:t>
            </a:r>
            <a:r>
              <a:rPr lang="en-US" baseline="0" dirty="0"/>
              <a:t> etc.  +  so much knowledge --- can learn)</a:t>
            </a:r>
          </a:p>
          <a:p>
            <a:endParaRPr lang="en-US" baseline="0" dirty="0"/>
          </a:p>
          <a:p>
            <a:r>
              <a:rPr lang="en-US" dirty="0"/>
              <a:t>Diagnosis: temperature, blood</a:t>
            </a:r>
            <a:r>
              <a:rPr lang="en-US" baseline="0" dirty="0"/>
              <a:t> pressure, types of pain </a:t>
            </a:r>
            <a:r>
              <a:rPr lang="en-US" baseline="0" dirty="0">
                <a:sym typeface="Wingdings"/>
              </a:rPr>
              <a:t> disease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Speech: temporal signal of pressure variation  words and sentences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Tracking objects: e.g. helicopter you saw in last lecture, combines </a:t>
            </a:r>
            <a:r>
              <a:rPr lang="en-US" baseline="0" dirty="0" err="1">
                <a:sym typeface="Wingdings"/>
              </a:rPr>
              <a:t>gps</a:t>
            </a:r>
            <a:r>
              <a:rPr lang="en-US" baseline="0" dirty="0">
                <a:sym typeface="Wingdings"/>
              </a:rPr>
              <a:t> data with accelerometers, gyros and magnetic compass to infer its position and orientation using probabilistic reasoning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Robot mapping: turns out if you put a camera on the helicopter, it would not only be able to fly upside down, but also build</a:t>
            </a:r>
            <a:r>
              <a:rPr lang="en-US" baseline="0" dirty="0"/>
              <a:t> a map of the environment!</a:t>
            </a:r>
          </a:p>
          <a:p>
            <a:endParaRPr lang="en-US" baseline="0" dirty="0"/>
          </a:p>
          <a:p>
            <a:r>
              <a:rPr lang="en-US" baseline="0" dirty="0"/>
              <a:t>Genetics: discovery of gene interactions from gene expression data</a:t>
            </a:r>
          </a:p>
          <a:p>
            <a:endParaRPr lang="en-US" baseline="0" dirty="0"/>
          </a:p>
          <a:p>
            <a:r>
              <a:rPr lang="en-US" baseline="0" dirty="0"/>
              <a:t>Error correcting codes: which we use on pretty much all our digital communication lines.  They ensure that even in the presence of noise (which is everywhere) we can communicate reliably.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OK: how do we collect all that knowledge in general?  --- Part III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Good news: We are going to learn about the tools that got us out of AI winter</a:t>
            </a:r>
          </a:p>
          <a:p>
            <a:r>
              <a:rPr lang="en-US" baseline="0" dirty="0"/>
              <a:t>The other news: It’s going to get very mathematical!  Total shift in gears compared to what we have looked at before.  </a:t>
            </a:r>
          </a:p>
          <a:p>
            <a:r>
              <a:rPr lang="en-US" baseline="0" dirty="0"/>
              <a:t>And yet other news: Time for a fresh start --- which might help if you fell behind in the past weeks.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2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4.png"/><Relationship Id="rId5" Type="http://schemas.openxmlformats.org/officeDocument/2006/relationships/tags" Target="../tags/tag17.xml"/><Relationship Id="rId10" Type="http://schemas.openxmlformats.org/officeDocument/2006/relationships/image" Target="../media/image23.png"/><Relationship Id="rId4" Type="http://schemas.openxmlformats.org/officeDocument/2006/relationships/tags" Target="../tags/tag16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2.png"/><Relationship Id="rId5" Type="http://schemas.openxmlformats.org/officeDocument/2006/relationships/tags" Target="../tags/tag26.xml"/><Relationship Id="rId10" Type="http://schemas.openxmlformats.org/officeDocument/2006/relationships/image" Target="../media/image10.png"/><Relationship Id="rId4" Type="http://schemas.openxmlformats.org/officeDocument/2006/relationships/tags" Target="../tags/tag25.xml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0.xml"/><Relationship Id="rId7" Type="http://schemas.openxmlformats.org/officeDocument/2006/relationships/image" Target="../media/image35.png"/><Relationship Id="rId12" Type="http://schemas.openxmlformats.org/officeDocument/2006/relationships/image" Target="../media/image3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tags" Target="../tags/tag32.xml"/><Relationship Id="rId10" Type="http://schemas.openxmlformats.org/officeDocument/2006/relationships/image" Target="../media/image38.png"/><Relationship Id="rId4" Type="http://schemas.openxmlformats.org/officeDocument/2006/relationships/tags" Target="../tags/tag31.xml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26.png"/><Relationship Id="rId17" Type="http://schemas.openxmlformats.org/officeDocument/2006/relationships/image" Target="../media/image45.png"/><Relationship Id="rId2" Type="http://schemas.openxmlformats.org/officeDocument/2006/relationships/tags" Target="../tags/tag34.xml"/><Relationship Id="rId16" Type="http://schemas.openxmlformats.org/officeDocument/2006/relationships/image" Target="../media/image44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40.png"/><Relationship Id="rId5" Type="http://schemas.openxmlformats.org/officeDocument/2006/relationships/tags" Target="../tags/tag37.xml"/><Relationship Id="rId15" Type="http://schemas.openxmlformats.org/officeDocument/2006/relationships/image" Target="../media/image4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7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5.xml"/><Relationship Id="rId7" Type="http://schemas.openxmlformats.org/officeDocument/2006/relationships/image" Target="../media/image49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tags" Target="../tags/tag49.xml"/><Relationship Id="rId21" Type="http://schemas.openxmlformats.org/officeDocument/2006/relationships/image" Target="../media/image59.png"/><Relationship Id="rId7" Type="http://schemas.openxmlformats.org/officeDocument/2006/relationships/tags" Target="../tags/tag53.xml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tags" Target="../tags/tag48.xml"/><Relationship Id="rId16" Type="http://schemas.openxmlformats.org/officeDocument/2006/relationships/image" Target="../media/image26.png"/><Relationship Id="rId20" Type="http://schemas.openxmlformats.org/officeDocument/2006/relationships/image" Target="../media/image58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54.png"/><Relationship Id="rId10" Type="http://schemas.openxmlformats.org/officeDocument/2006/relationships/tags" Target="../tags/tag56.xml"/><Relationship Id="rId19" Type="http://schemas.openxmlformats.org/officeDocument/2006/relationships/image" Target="../media/image57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3" Type="http://schemas.openxmlformats.org/officeDocument/2006/relationships/tags" Target="../tags/tag59.xml"/><Relationship Id="rId21" Type="http://schemas.openxmlformats.org/officeDocument/2006/relationships/image" Target="../media/image67.png"/><Relationship Id="rId7" Type="http://schemas.openxmlformats.org/officeDocument/2006/relationships/tags" Target="../tags/tag6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6.png"/><Relationship Id="rId2" Type="http://schemas.openxmlformats.org/officeDocument/2006/relationships/tags" Target="../tags/tag58.xml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10" Type="http://schemas.openxmlformats.org/officeDocument/2006/relationships/tags" Target="../tags/tag66.xml"/><Relationship Id="rId19" Type="http://schemas.openxmlformats.org/officeDocument/2006/relationships/image" Target="../media/image65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61.png"/><Relationship Id="rId22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70.xml"/><Relationship Id="rId7" Type="http://schemas.openxmlformats.org/officeDocument/2006/relationships/image" Target="../media/image59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75.xml"/><Relationship Id="rId7" Type="http://schemas.openxmlformats.org/officeDocument/2006/relationships/image" Target="../media/image72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79.xml"/><Relationship Id="rId7" Type="http://schemas.openxmlformats.org/officeDocument/2006/relationships/image" Target="../media/image49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tags" Target="../tags/tag83.xml"/><Relationship Id="rId21" Type="http://schemas.openxmlformats.org/officeDocument/2006/relationships/image" Target="../media/image83.png"/><Relationship Id="rId7" Type="http://schemas.openxmlformats.org/officeDocument/2006/relationships/tags" Target="../tags/tag87.xml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tags" Target="../tags/tag82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15" Type="http://schemas.openxmlformats.org/officeDocument/2006/relationships/image" Target="../media/image77.png"/><Relationship Id="rId23" Type="http://schemas.openxmlformats.org/officeDocument/2006/relationships/image" Target="../media/image85.emf"/><Relationship Id="rId10" Type="http://schemas.openxmlformats.org/officeDocument/2006/relationships/tags" Target="../tags/tag90.xml"/><Relationship Id="rId19" Type="http://schemas.openxmlformats.org/officeDocument/2006/relationships/image" Target="../media/image81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5.xml"/><Relationship Id="rId7" Type="http://schemas.openxmlformats.org/officeDocument/2006/relationships/image" Target="../media/image90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101.xml"/><Relationship Id="rId7" Type="http://schemas.openxmlformats.org/officeDocument/2006/relationships/image" Target="../media/image96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11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1.png"/><Relationship Id="rId17" Type="http://schemas.openxmlformats.org/officeDocument/2006/relationships/image" Target="../media/image18.png"/><Relationship Id="rId2" Type="http://schemas.openxmlformats.org/officeDocument/2006/relationships/tags" Target="../tags/tag5.xml"/><Relationship Id="rId16" Type="http://schemas.openxmlformats.org/officeDocument/2006/relationships/image" Target="../media/image1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0.png"/><Relationship Id="rId5" Type="http://schemas.openxmlformats.org/officeDocument/2006/relationships/tags" Target="../tags/tag8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0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Our Status in </a:t>
            </a:r>
            <a:r>
              <a:rPr lang="en-US" strike="sngStrike" dirty="0">
                <a:ea typeface="ＭＳ Ｐゴシック" pitchFamily="34" charset="-128"/>
              </a:rPr>
              <a:t>CS188</a:t>
            </a:r>
            <a:r>
              <a:rPr lang="en-US" dirty="0">
                <a:ea typeface="ＭＳ Ｐゴシック" pitchFamily="34" charset="-128"/>
              </a:rPr>
              <a:t> COMP9016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382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We</a:t>
            </a:r>
            <a:r>
              <a:rPr lang="ja-JP" altLang="en-US" sz="2800" dirty="0">
                <a:ea typeface="ＭＳ Ｐゴシック" pitchFamily="34" charset="-128"/>
              </a:rPr>
              <a:t>’</a:t>
            </a:r>
            <a:r>
              <a:rPr lang="en-US" altLang="ja-JP" sz="2800" dirty="0">
                <a:ea typeface="ＭＳ Ｐゴシック" pitchFamily="34" charset="-128"/>
              </a:rPr>
              <a:t>re done with Part I Search and Planning!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800" dirty="0">
                <a:ea typeface="ＭＳ Ｐゴシック" pitchFamily="34" charset="-128"/>
              </a:rPr>
              <a:t>Part II: Probabilistic Reasoning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Diagnosis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Tracking objects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Robot mapping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Genetics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Error correcting codes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… lots more!</a:t>
            </a:r>
          </a:p>
          <a:p>
            <a:pPr lvl="1"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Part III: Machine Learning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62" y="2269319"/>
            <a:ext cx="5381661" cy="3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9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89398"/>
              </p:ext>
            </p:extLst>
          </p:nvPr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Constraint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1603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95498"/>
              </p:ext>
            </p:extLst>
          </p:nvPr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96924"/>
              </p:ext>
            </p:extLst>
          </p:nvPr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088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1900985"/>
            <a:ext cx="5592576" cy="3728384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88458"/>
              </p:ext>
            </p:extLst>
          </p:nvPr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17996"/>
              </p:ext>
            </p:extLst>
          </p:nvPr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2825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19968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06258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49899"/>
              </p:ext>
            </p:extLst>
          </p:nvPr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55321"/>
              </p:ext>
            </p:extLst>
          </p:nvPr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Example 2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8457"/>
              </p:ext>
            </p:extLst>
          </p:nvPr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62727"/>
              </p:ext>
            </p:extLst>
          </p:nvPr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Normalization Trick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772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trick to get a whole conditional distribution at once: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Select the joint probabilities matching the evidence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Normalize the selection (make it sum to one)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Why does this work? Sum of selection is P(evidence)!  (P(r),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graphicFrame>
        <p:nvGraphicFramePr>
          <p:cNvPr id="105165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05634"/>
              </p:ext>
            </p:extLst>
          </p:nvPr>
        </p:nvGraphicFramePr>
        <p:xfrm>
          <a:off x="611188" y="320357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51678" name="Line 30"/>
          <p:cNvSpPr>
            <a:spLocks noChangeShapeType="1"/>
          </p:cNvSpPr>
          <p:nvPr/>
        </p:nvSpPr>
        <p:spPr bwMode="auto">
          <a:xfrm>
            <a:off x="2973388" y="4011613"/>
            <a:ext cx="8159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51679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741583"/>
              </p:ext>
            </p:extLst>
          </p:nvPr>
        </p:nvGraphicFramePr>
        <p:xfrm>
          <a:off x="3883025" y="3582988"/>
          <a:ext cx="1866900" cy="1114425"/>
        </p:xfrm>
        <a:graphic>
          <a:graphicData uri="http://schemas.openxmlformats.org/drawingml/2006/table">
            <a:tbl>
              <a:tblPr/>
              <a:tblGrid>
                <a:gridCol w="61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1693" name="Line 45"/>
          <p:cNvSpPr>
            <a:spLocks noChangeShapeType="1"/>
          </p:cNvSpPr>
          <p:nvPr/>
        </p:nvSpPr>
        <p:spPr bwMode="auto">
          <a:xfrm>
            <a:off x="5881688" y="3979863"/>
            <a:ext cx="8064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5169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283600"/>
              </p:ext>
            </p:extLst>
          </p:nvPr>
        </p:nvGraphicFramePr>
        <p:xfrm>
          <a:off x="6859588" y="3582988"/>
          <a:ext cx="15811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1708" name="Text Box 60"/>
          <p:cNvSpPr txBox="1">
            <a:spLocks noChangeArrowheads="1"/>
          </p:cNvSpPr>
          <p:nvPr/>
        </p:nvSpPr>
        <p:spPr bwMode="auto">
          <a:xfrm>
            <a:off x="2944813" y="419417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Select</a:t>
            </a:r>
          </a:p>
        </p:txBody>
      </p:sp>
      <p:sp>
        <p:nvSpPr>
          <p:cNvPr id="1051709" name="Text Box 61"/>
          <p:cNvSpPr txBox="1">
            <a:spLocks noChangeArrowheads="1"/>
          </p:cNvSpPr>
          <p:nvPr/>
        </p:nvSpPr>
        <p:spPr bwMode="auto">
          <a:xfrm>
            <a:off x="5745163" y="416242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1051710" name="Picture 6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176588"/>
            <a:ext cx="10001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1" name="Picture 6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3121025"/>
            <a:ext cx="969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5" name="Picture 6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58039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0" name="Picture 5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771775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8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78" grpId="0" animBg="1"/>
      <p:bldP spid="1051693" grpId="0" animBg="1"/>
      <p:bldP spid="1051708" grpId="0"/>
      <p:bldP spid="105170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Distributions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56488"/>
              </p:ext>
            </p:extLst>
          </p:nvPr>
        </p:nvGraphicFramePr>
        <p:xfrm>
          <a:off x="5416550" y="343535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057381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51360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396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3011488"/>
            <a:ext cx="1179513" cy="2984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</p:pic>
      <p:sp>
        <p:nvSpPr>
          <p:cNvPr id="14397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Conditional Distributions</a:t>
            </a:r>
          </a:p>
        </p:txBody>
      </p:sp>
      <p:sp>
        <p:nvSpPr>
          <p:cNvPr id="14398" name="TextBox 56"/>
          <p:cNvSpPr txBox="1">
            <a:spLocks noChangeArrowheads="1"/>
          </p:cNvSpPr>
          <p:nvPr/>
        </p:nvSpPr>
        <p:spPr bwMode="auto">
          <a:xfrm>
            <a:off x="5827713" y="2384425"/>
            <a:ext cx="2587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074790"/>
              </p:ext>
            </p:extLst>
          </p:nvPr>
        </p:nvGraphicFramePr>
        <p:xfrm>
          <a:off x="7852551" y="1515801"/>
          <a:ext cx="3484335" cy="3566160"/>
        </p:xfrm>
        <a:graphic>
          <a:graphicData uri="http://schemas.openxmlformats.org/drawingml/2006/table">
            <a:tbl>
              <a:tblPr/>
              <a:tblGrid>
                <a:gridCol w="103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Worst-case time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Space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to store the joint distribution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few weeks,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07432"/>
              </p:ext>
            </p:extLst>
          </p:nvPr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91431"/>
              </p:ext>
            </p:extLst>
          </p:nvPr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Prior distribution </a:t>
            </a:r>
            <a:r>
              <a:rPr lang="en-US" sz="2000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can calculate the </a:t>
            </a:r>
            <a:r>
              <a:rPr lang="en-US" sz="2400" dirty="0">
                <a:solidFill>
                  <a:srgbClr val="C00000"/>
                </a:solidFill>
              </a:rPr>
              <a:t>posterior distribution</a:t>
            </a:r>
            <a:r>
              <a:rPr lang="en-US" sz="2400" dirty="0"/>
              <a:t> P(</a:t>
            </a:r>
            <a:r>
              <a:rPr lang="en-US" sz="2400" dirty="0" err="1"/>
              <a:t>G|r</a:t>
            </a:r>
            <a:r>
              <a:rPr lang="en-US" sz="240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0" y="559317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2446" y="6488668"/>
            <a:ext cx="470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Markov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3230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no probability (L12D1) 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54406"/>
              </p:ext>
            </p:extLst>
          </p:nvPr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78546"/>
              </p:ext>
            </p:extLst>
          </p:nvPr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endParaRPr lang="en-US" sz="2400" dirty="0"/>
          </a:p>
          <a:p>
            <a:r>
              <a:rPr lang="en-US" sz="2400" dirty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7655"/>
              </p:ext>
            </p:extLst>
          </p:nvPr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361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 | 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57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0</TotalTime>
  <Words>2320</Words>
  <Application>Microsoft Office PowerPoint</Application>
  <PresentationFormat>Widescreen</PresentationFormat>
  <Paragraphs>908</Paragraphs>
  <Slides>39</Slides>
  <Notes>3</Notes>
  <HiddenSlides>2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Wingdings</vt:lpstr>
      <vt:lpstr>dan-berkeley-nlp-v1</vt:lpstr>
      <vt:lpstr>Photo Editor Photo</vt:lpstr>
      <vt:lpstr>Our Status in CS188 COMP9016</vt:lpstr>
      <vt:lpstr>CS 188: Artificial Intelligence </vt:lpstr>
      <vt:lpstr>Today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Normalization Trick</vt:lpstr>
      <vt:lpstr>Conditional Distributions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Video of Demo Ghostbusters with Probability</vt:lpstr>
      <vt:lpstr>Next Time: Markov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Ruairi OReilly</cp:lastModifiedBy>
  <cp:revision>2609</cp:revision>
  <cp:lastPrinted>2014-02-27T08:03:23Z</cp:lastPrinted>
  <dcterms:created xsi:type="dcterms:W3CDTF">2004-08-27T04:16:05Z</dcterms:created>
  <dcterms:modified xsi:type="dcterms:W3CDTF">2019-11-15T08:35:39Z</dcterms:modified>
</cp:coreProperties>
</file>